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5" r:id="rId10"/>
    <p:sldId id="269" r:id="rId11"/>
    <p:sldId id="266" r:id="rId12"/>
    <p:sldId id="270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FF39141E-338A-4FBF-A5C0-174E5304332D}">
          <p14:sldIdLst>
            <p14:sldId id="256"/>
            <p14:sldId id="257"/>
            <p14:sldId id="259"/>
            <p14:sldId id="258"/>
            <p14:sldId id="260"/>
            <p14:sldId id="261"/>
            <p14:sldId id="264"/>
            <p14:sldId id="262"/>
            <p14:sldId id="265"/>
            <p14:sldId id="269"/>
            <p14:sldId id="266"/>
            <p14:sldId id="270"/>
            <p14:sldId id="267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38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49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389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06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19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91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0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8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91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5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64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75553B0-5130-4F29-901E-FFFD2B3187A5}" type="datetimeFigureOut">
              <a:rPr lang="hr-HR" smtClean="0"/>
              <a:t>13.9.2017.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405D2A0-DE01-4549-B715-685D76D8A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20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Računalstvo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607763" y="4376241"/>
            <a:ext cx="3463515" cy="440457"/>
          </a:xfrm>
        </p:spPr>
        <p:txBody>
          <a:bodyPr/>
          <a:lstStyle/>
          <a:p>
            <a:r>
              <a:rPr lang="hr-HR" dirty="0" smtClean="0"/>
              <a:t>Filip Jukić </a:t>
            </a:r>
            <a:r>
              <a:rPr lang="hr-HR" dirty="0" err="1" smtClean="0"/>
              <a:t>mag</a:t>
            </a:r>
            <a:r>
              <a:rPr lang="hr-HR" dirty="0" smtClean="0"/>
              <a:t>. ing. el.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1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cs typeface="Times New Roman" pitchFamily="18" charset="0"/>
              </a:rPr>
              <a:t>Vrste računala</a:t>
            </a:r>
            <a:endParaRPr lang="hr-H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9847" y="1981200"/>
            <a:ext cx="1025464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200" kern="0" dirty="0">
                <a:cs typeface="Times New Roman" pitchFamily="18" charset="0"/>
              </a:rPr>
              <a:t>Današnja digitalna računala se prema brzini i snazi dijele na četiri skupine: </a:t>
            </a:r>
            <a:endParaRPr lang="hr-HR" sz="2200" kern="0" dirty="0"/>
          </a:p>
          <a:p>
            <a:pPr marL="1257300" lvl="2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200" kern="0" dirty="0" smtClean="0">
                <a:cs typeface="Times New Roman" pitchFamily="18" charset="0"/>
              </a:rPr>
              <a:t>superračunala</a:t>
            </a:r>
          </a:p>
          <a:p>
            <a:pPr marL="1257300" lvl="2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200" kern="0" dirty="0" smtClean="0">
                <a:cs typeface="Times New Roman" pitchFamily="18" charset="0"/>
              </a:rPr>
              <a:t>srednja </a:t>
            </a:r>
            <a:r>
              <a:rPr lang="hr-HR" sz="2200" kern="0" dirty="0">
                <a:cs typeface="Times New Roman" pitchFamily="18" charset="0"/>
              </a:rPr>
              <a:t>računala </a:t>
            </a:r>
            <a:r>
              <a:rPr lang="hr-HR" sz="2200" kern="0" dirty="0"/>
              <a:t>	</a:t>
            </a:r>
            <a:endParaRPr lang="hr-HR" sz="2200" kern="0" dirty="0" smtClean="0"/>
          </a:p>
          <a:p>
            <a:pPr marL="1257300" lvl="2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200" kern="0" dirty="0" smtClean="0">
                <a:cs typeface="Times New Roman" pitchFamily="18" charset="0"/>
              </a:rPr>
              <a:t>mini računala</a:t>
            </a:r>
          </a:p>
          <a:p>
            <a:pPr marL="1257300" lvl="2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200" kern="0" dirty="0" smtClean="0">
                <a:cs typeface="Times New Roman" pitchFamily="18" charset="0"/>
              </a:rPr>
              <a:t>osobna </a:t>
            </a:r>
            <a:r>
              <a:rPr lang="hr-HR" sz="2200" kern="0" dirty="0">
                <a:cs typeface="Times New Roman" pitchFamily="18" charset="0"/>
              </a:rPr>
              <a:t>računala</a:t>
            </a:r>
            <a:r>
              <a:rPr lang="en-GB" sz="22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1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cs typeface="Times New Roman" pitchFamily="18" charset="0"/>
              </a:rPr>
              <a:t>Vrste računala</a:t>
            </a:r>
            <a:endParaRPr lang="hr-H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9848" y="1772816"/>
            <a:ext cx="8912352" cy="43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b="1" kern="0" dirty="0" err="1" smtClean="0">
                <a:cs typeface="Times New Roman" pitchFamily="18" charset="0"/>
              </a:rPr>
              <a:t>Superačunalo</a:t>
            </a:r>
            <a:r>
              <a:rPr lang="hr-HR" sz="2400" b="1" kern="0" dirty="0" smtClean="0">
                <a:cs typeface="Times New Roman" pitchFamily="18" charset="0"/>
              </a:rPr>
              <a:t> </a:t>
            </a:r>
            <a:r>
              <a:rPr lang="hr-HR" sz="2400" kern="0" dirty="0" smtClean="0">
                <a:cs typeface="Times New Roman" pitchFamily="18" charset="0"/>
              </a:rPr>
              <a:t>je najsnažnije računalo, a obično se koristi za složene znanstvene i tehničke proračune</a:t>
            </a:r>
            <a:endParaRPr lang="en-GB" sz="2400" kern="0" dirty="0">
              <a:cs typeface="Times New Roman" pitchFamily="18" charset="0"/>
            </a:endParaRPr>
          </a:p>
        </p:txBody>
      </p:sp>
      <p:pic>
        <p:nvPicPr>
          <p:cNvPr id="1026" name="Picture 2" descr="http://www.linuxzasve.com/wp-content/uploads/2012/11/ibm-sequoia-supercomput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21" y="2892243"/>
            <a:ext cx="5086144" cy="33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cs typeface="Times New Roman" pitchFamily="18" charset="0"/>
              </a:rPr>
              <a:t>Vrste računala</a:t>
            </a:r>
            <a:endParaRPr lang="hr-H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9848" y="1772816"/>
            <a:ext cx="8912352" cy="43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b="1" kern="0" dirty="0" smtClean="0">
                <a:cs typeface="Times New Roman" pitchFamily="18" charset="0"/>
              </a:rPr>
              <a:t>Središnje računalo </a:t>
            </a:r>
            <a:r>
              <a:rPr lang="hr-HR" sz="2400" kern="0" dirty="0" smtClean="0">
                <a:cs typeface="Times New Roman" pitchFamily="18" charset="0"/>
              </a:rPr>
              <a:t>po snazi slično superračunalu, a služi za posluživanje od nekoliku stotina do nekoliko tisuća korisnika.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kern="0" dirty="0" smtClean="0">
                <a:cs typeface="Times New Roman" pitchFamily="18" charset="0"/>
              </a:rPr>
              <a:t>Koriste ga veće tvrtke i organizacije.</a:t>
            </a:r>
            <a:endParaRPr lang="en-GB" sz="2400" kern="0" dirty="0">
              <a:cs typeface="Times New Roman" pitchFamily="18" charset="0"/>
            </a:endParaRPr>
          </a:p>
        </p:txBody>
      </p:sp>
      <p:pic>
        <p:nvPicPr>
          <p:cNvPr id="2050" name="Picture 2" descr="http://www.vidi.hr/var/ezflow_site/storage/images/racunala/novosti/novo-brze-i-kompaktnije-mainframe-racunalo-ibm-a/108950-1-cro-HR/Novo-brze-i-kompaktnije-mainframe-racunalo-IBM-a_VIDIClanakNaslo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84" y="3068941"/>
            <a:ext cx="4422531" cy="35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cs typeface="Times New Roman" pitchFamily="18" charset="0"/>
              </a:rPr>
              <a:t>Vrste računala</a:t>
            </a:r>
            <a:endParaRPr lang="hr-H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9848" y="1772816"/>
            <a:ext cx="8912352" cy="274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b="1" kern="0" dirty="0" smtClean="0">
                <a:cs typeface="Times New Roman" pitchFamily="18" charset="0"/>
              </a:rPr>
              <a:t>Mini računalo</a:t>
            </a:r>
            <a:r>
              <a:rPr lang="hr-HR" sz="2400" kern="0" dirty="0" smtClean="0">
                <a:cs typeface="Times New Roman" pitchFamily="18" charset="0"/>
              </a:rPr>
              <a:t> ima </a:t>
            </a:r>
            <a:r>
              <a:rPr lang="hr-HR" sz="2400" kern="0" dirty="0" err="1" smtClean="0">
                <a:cs typeface="Times New Roman" pitchFamily="18" charset="0"/>
              </a:rPr>
              <a:t>znazno</a:t>
            </a:r>
            <a:r>
              <a:rPr lang="hr-HR" sz="2400" kern="0" dirty="0" smtClean="0">
                <a:cs typeface="Times New Roman" pitchFamily="18" charset="0"/>
              </a:rPr>
              <a:t> manju snagu od </a:t>
            </a:r>
            <a:r>
              <a:rPr lang="hr-HR" sz="2400" kern="0" dirty="0" err="1" smtClean="0">
                <a:cs typeface="Times New Roman" pitchFamily="18" charset="0"/>
              </a:rPr>
              <a:t>središnejg</a:t>
            </a:r>
            <a:r>
              <a:rPr lang="hr-HR" sz="2400" kern="0" dirty="0" smtClean="0">
                <a:cs typeface="Times New Roman" pitchFamily="18" charset="0"/>
              </a:rPr>
              <a:t> računala i može poslužiti do nekoliku stotina korisnika.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kern="0" dirty="0" smtClean="0">
                <a:cs typeface="Times New Roman" pitchFamily="18" charset="0"/>
              </a:rPr>
              <a:t>Upotrebljavaju </a:t>
            </a:r>
            <a:r>
              <a:rPr lang="hr-HR" sz="2400" kern="0" dirty="0">
                <a:cs typeface="Times New Roman" pitchFamily="18" charset="0"/>
              </a:rPr>
              <a:t>se uglavnom na sveučilištima ili </a:t>
            </a:r>
            <a:r>
              <a:rPr lang="hr-HR" sz="2400" kern="0" dirty="0" smtClean="0">
                <a:cs typeface="Times New Roman" pitchFamily="18" charset="0"/>
              </a:rPr>
              <a:t>tvrtkama</a:t>
            </a:r>
            <a:r>
              <a:rPr lang="hr-HR" sz="2400" kern="0" dirty="0">
                <a:cs typeface="Times New Roman" pitchFamily="18" charset="0"/>
              </a:rPr>
              <a:t>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400" kern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cs typeface="Times New Roman" pitchFamily="18" charset="0"/>
              </a:rPr>
              <a:t>Vrste računala</a:t>
            </a:r>
            <a:endParaRPr lang="hr-H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4062" y="1772816"/>
            <a:ext cx="906836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200" b="1" kern="0" dirty="0">
                <a:cs typeface="Times New Roman" pitchFamily="18" charset="0"/>
              </a:rPr>
              <a:t>Osobna računala</a:t>
            </a:r>
            <a:r>
              <a:rPr lang="hr-HR" sz="2200" kern="0" dirty="0">
                <a:cs typeface="Times New Roman" pitchFamily="18" charset="0"/>
              </a:rPr>
              <a:t> (</a:t>
            </a:r>
            <a:r>
              <a:rPr lang="hr-HR" sz="2200" i="1" kern="0" dirty="0">
                <a:cs typeface="Times New Roman" pitchFamily="18" charset="0"/>
              </a:rPr>
              <a:t>Personal </a:t>
            </a:r>
            <a:r>
              <a:rPr lang="hr-HR" sz="2200" i="1" kern="0" dirty="0" err="1">
                <a:cs typeface="Times New Roman" pitchFamily="18" charset="0"/>
              </a:rPr>
              <a:t>Computer</a:t>
            </a:r>
            <a:r>
              <a:rPr lang="hr-HR" sz="2200" kern="0" dirty="0">
                <a:cs typeface="Times New Roman" pitchFamily="18" charset="0"/>
              </a:rPr>
              <a:t> - PC) su namijenjena osobnoj uporabi pojedinaca. Zamišljena su tako da zadovolje sve osnovne poslovne potrebe jednog korisnika (unos podataka, obrada, ispis, pohranjivanje podataka </a:t>
            </a:r>
            <a:r>
              <a:rPr lang="hr-HR" sz="2200" kern="0" dirty="0" smtClean="0">
                <a:cs typeface="Times New Roman" pitchFamily="18" charset="0"/>
              </a:rPr>
              <a:t>za </a:t>
            </a:r>
            <a:r>
              <a:rPr lang="hr-HR" sz="2200" kern="0" dirty="0">
                <a:cs typeface="Times New Roman" pitchFamily="18" charset="0"/>
              </a:rPr>
              <a:t>kasniju uporabu itd.)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hr-HR" sz="2200" kern="0" dirty="0">
              <a:cs typeface="Times New Roman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43" y="3343275"/>
            <a:ext cx="76200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Osobna računala po </a:t>
            </a:r>
            <a:r>
              <a:rPr lang="hr-HR" dirty="0" smtClean="0"/>
              <a:t>prenosivosti</a:t>
            </a:r>
            <a:endParaRPr lang="hr-H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69849" y="1782764"/>
            <a:ext cx="6693028" cy="3374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/>
              <a:t>S</a:t>
            </a:r>
            <a:r>
              <a:rPr lang="hr-HR" sz="2200" b="1" dirty="0" smtClean="0"/>
              <a:t>tolna</a:t>
            </a:r>
            <a:r>
              <a:rPr lang="hr-H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2200" dirty="0"/>
              <a:t>(desktop) računala </a:t>
            </a:r>
            <a:r>
              <a:rPr lang="hr-HR" sz="2200" dirty="0" smtClean="0"/>
              <a:t>stanu na površinu radnog stola i nisu namijenjena za prenošenje</a:t>
            </a:r>
            <a:endParaRPr lang="hr-HR" sz="2200" dirty="0"/>
          </a:p>
          <a:p>
            <a:pPr>
              <a:buFontTx/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b="1" dirty="0" smtClean="0"/>
              <a:t>Prijenosna </a:t>
            </a:r>
            <a:r>
              <a:rPr lang="hr-HR" sz="2200" b="1" dirty="0"/>
              <a:t>računala </a:t>
            </a:r>
            <a:r>
              <a:rPr lang="hr-HR" sz="2200" dirty="0"/>
              <a:t>mogu se prenositi jer nisu puno veća od bilježnice A4 formata (npr. </a:t>
            </a:r>
            <a:r>
              <a:rPr lang="hr-HR" sz="2200" dirty="0" err="1" smtClean="0"/>
              <a:t>notebook</a:t>
            </a:r>
            <a:r>
              <a:rPr lang="hr-HR" sz="2200" dirty="0" smtClean="0"/>
              <a:t>, </a:t>
            </a:r>
            <a:r>
              <a:rPr lang="hr-HR" sz="2200" dirty="0" err="1" smtClean="0"/>
              <a:t>tablet</a:t>
            </a:r>
            <a:r>
              <a:rPr lang="hr-HR" sz="2200" dirty="0" smtClean="0"/>
              <a:t> računala)</a:t>
            </a:r>
            <a:endParaRPr lang="hr-HR" sz="2200" dirty="0"/>
          </a:p>
        </p:txBody>
      </p:sp>
      <p:pic>
        <p:nvPicPr>
          <p:cNvPr id="3074" name="Picture 2" descr="M:\SysPrint\Udzbenici\INF\INF SŠ 2014\GIM\U\1 sirovina\1 Osnove informatike\slike\1021 2.jpg"/>
          <p:cNvPicPr>
            <a:picLocks noChangeAspect="1" noChangeArrowheads="1"/>
          </p:cNvPicPr>
          <p:nvPr/>
        </p:nvPicPr>
        <p:blipFill>
          <a:blip r:embed="rId2" cstate="print"/>
          <a:srcRect t="9832" b="4954"/>
          <a:stretch>
            <a:fillRect/>
          </a:stretch>
        </p:blipFill>
        <p:spPr bwMode="auto">
          <a:xfrm>
            <a:off x="4742138" y="4488288"/>
            <a:ext cx="2880320" cy="2202598"/>
          </a:xfrm>
          <a:prstGeom prst="rect">
            <a:avLst/>
          </a:prstGeom>
          <a:noFill/>
        </p:spPr>
      </p:pic>
      <p:pic>
        <p:nvPicPr>
          <p:cNvPr id="3078" name="Picture 6" descr="http://www.techyounme.com/wp-content/uploads/2014/01/desktop-p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9711" y="4252727"/>
            <a:ext cx="3236275" cy="2673720"/>
          </a:xfrm>
          <a:prstGeom prst="rect">
            <a:avLst/>
          </a:prstGeom>
          <a:noFill/>
        </p:spPr>
      </p:pic>
      <p:pic>
        <p:nvPicPr>
          <p:cNvPr id="3080" name="Picture 8" descr="http://static.guim.co.uk/sys-images/Technology/Pix/pictures/2009/8/22/1250943709139/Apple-tablet-computer-con-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8611" y="4444313"/>
            <a:ext cx="2376264" cy="1425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8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6828" y="2197524"/>
            <a:ext cx="7146873" cy="1609344"/>
          </a:xfrm>
        </p:spPr>
        <p:txBody>
          <a:bodyPr>
            <a:noAutofit/>
          </a:bodyPr>
          <a:lstStyle/>
          <a:p>
            <a:r>
              <a:rPr lang="hr-HR" sz="6600" dirty="0" smtClean="0"/>
              <a:t>1. Osnove informatike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20820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43870" y="5495191"/>
            <a:ext cx="1409583" cy="360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Podatak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57" y="913667"/>
            <a:ext cx="1028700" cy="4419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378" y="913667"/>
            <a:ext cx="1019175" cy="4476750"/>
          </a:xfrm>
          <a:prstGeom prst="rect">
            <a:avLst/>
          </a:prstGeom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6503126" y="5495191"/>
            <a:ext cx="2447442" cy="545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Informacija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41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pojmovi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b="1" dirty="0" smtClean="0"/>
              <a:t>Podatak</a:t>
            </a:r>
            <a:r>
              <a:rPr lang="hr-HR" sz="2200" dirty="0" smtClean="0"/>
              <a:t> je zapis o nekom događaju, pojavi, stanju iz okoline. Sačinjen je od niza znakova koji nešto znače, ali mi ne znamo što i zbog toga nema utjecaja na nas.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Podatak: -5 °C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Kada podatak dobije smisao ili značenje daje nam informaciju na </a:t>
            </a:r>
            <a:r>
              <a:rPr lang="hr-HR" sz="2200" dirty="0" err="1" smtClean="0"/>
              <a:t>tamalju</a:t>
            </a:r>
            <a:r>
              <a:rPr lang="hr-HR" sz="2200" dirty="0" smtClean="0"/>
              <a:t> koje možemo donositi zaključke i odluke.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Informacija: vanjske temperature je </a:t>
            </a:r>
            <a:r>
              <a:rPr lang="hr-HR" sz="2200" dirty="0"/>
              <a:t>-5 °C</a:t>
            </a:r>
          </a:p>
          <a:p>
            <a:pPr marL="0" indent="0">
              <a:buNone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5293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pojmovi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 smtClean="0"/>
              <a:t>Informacija</a:t>
            </a:r>
            <a:r>
              <a:rPr lang="hr-HR" sz="2200" dirty="0" smtClean="0"/>
              <a:t> je podatak koji ima smisao tj. neko </a:t>
            </a:r>
            <a:r>
              <a:rPr lang="hr-HR" sz="2200" dirty="0" err="1" smtClean="0"/>
              <a:t>značanje</a:t>
            </a:r>
            <a:r>
              <a:rPr lang="hr-HR" sz="2200" dirty="0" smtClean="0"/>
              <a:t>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Skup informacija o pojedinom predmetu, pojavi ili događaju je </a:t>
            </a:r>
            <a:r>
              <a:rPr lang="hr-HR" sz="2200" b="1" dirty="0" smtClean="0"/>
              <a:t>znanje</a:t>
            </a:r>
            <a:r>
              <a:rPr lang="hr-HR" sz="2200" dirty="0" smtClean="0"/>
              <a:t>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Računalo je važan čimbenik u procesu znanja jer nam pomaže prikupiti, pohraniti, obraditi i razmijeniti podatke. Na taj način na omogućava da dođemo do informacija koje će proširiti naše znanje.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Koje informacije ???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1095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pojmovi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 smtClean="0"/>
              <a:t>Informatika</a:t>
            </a:r>
            <a:r>
              <a:rPr lang="hr-HR" sz="2200" dirty="0" smtClean="0"/>
              <a:t> je znanstvena disciplina koja se bavi proučavanjem postupaka i sredstava za automatsku obradu podataka.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Računalo je tek jedno od sredstava za automatsku obradu podataka.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b="1" dirty="0" smtClean="0"/>
              <a:t>Računalstvo</a:t>
            </a:r>
            <a:r>
              <a:rPr lang="hr-HR" sz="2200" dirty="0" smtClean="0"/>
              <a:t> je znanstvena disciplina koja se bavi proučavanjem računala. 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86707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pojmovi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 smtClean="0"/>
              <a:t>Računalo</a:t>
            </a:r>
            <a:r>
              <a:rPr lang="hr-HR" sz="2200" dirty="0" smtClean="0"/>
              <a:t> je elektronički, digitalni, automatski i </a:t>
            </a:r>
            <a:r>
              <a:rPr lang="hr-HR" sz="2200" dirty="0" err="1" smtClean="0"/>
              <a:t>programabilni</a:t>
            </a:r>
            <a:r>
              <a:rPr lang="hr-HR" sz="2200" dirty="0" smtClean="0"/>
              <a:t> uređaj za obradu podataka.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 smtClean="0"/>
              <a:t>Elektronički</a:t>
            </a:r>
          </a:p>
          <a:p>
            <a:r>
              <a:rPr lang="hr-HR" sz="2200" dirty="0" smtClean="0"/>
              <a:t>Digitalni</a:t>
            </a:r>
          </a:p>
          <a:p>
            <a:r>
              <a:rPr lang="hr-HR" sz="2200" dirty="0" smtClean="0"/>
              <a:t>Automatski</a:t>
            </a:r>
          </a:p>
          <a:p>
            <a:r>
              <a:rPr lang="hr-HR" sz="2200" dirty="0" err="1" smtClean="0"/>
              <a:t>Programabilni</a:t>
            </a:r>
            <a:r>
              <a:rPr lang="hr-HR" sz="2200" dirty="0" smtClean="0"/>
              <a:t> </a:t>
            </a:r>
          </a:p>
          <a:p>
            <a:r>
              <a:rPr lang="hr-HR" sz="2200" dirty="0" smtClean="0"/>
              <a:t>Obradu podataka</a:t>
            </a:r>
          </a:p>
          <a:p>
            <a:r>
              <a:rPr lang="hr-HR" sz="2200" dirty="0" smtClean="0"/>
              <a:t>Podatak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8896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pojmovi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 smtClean="0"/>
              <a:t>Sve fizičke (opipljive) dijelove računala zovemo sklopovljem (</a:t>
            </a:r>
            <a:r>
              <a:rPr lang="hr-HR" sz="2200" b="1" dirty="0" smtClean="0"/>
              <a:t>hardware</a:t>
            </a:r>
            <a:r>
              <a:rPr lang="hr-HR" sz="2200" dirty="0" smtClean="0"/>
              <a:t>).</a:t>
            </a:r>
          </a:p>
          <a:p>
            <a:pPr marL="0" indent="0">
              <a:buNone/>
            </a:pPr>
            <a:r>
              <a:rPr lang="hr-HR" sz="2200" dirty="0" smtClean="0"/>
              <a:t>???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Za rad računala potrebna je programska podrške (</a:t>
            </a:r>
            <a:r>
              <a:rPr lang="hr-HR" sz="2200" b="1" dirty="0" smtClean="0"/>
              <a:t>software</a:t>
            </a:r>
            <a:r>
              <a:rPr lang="hr-HR" sz="2200" dirty="0" smtClean="0"/>
              <a:t>).</a:t>
            </a:r>
          </a:p>
          <a:p>
            <a:pPr marL="0" indent="0">
              <a:buNone/>
            </a:pPr>
            <a:r>
              <a:rPr lang="hr-HR" sz="2200" dirty="0" smtClean="0"/>
              <a:t>???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399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cs typeface="Times New Roman" pitchFamily="18" charset="0"/>
              </a:rPr>
              <a:t>Vrste računala</a:t>
            </a:r>
            <a:endParaRPr lang="hr-H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9847" y="1981200"/>
            <a:ext cx="1025464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200" kern="0" dirty="0" smtClean="0">
                <a:cs typeface="Times New Roman" pitchFamily="18" charset="0"/>
              </a:rPr>
              <a:t>Prema namjeni računala dijelimo na: </a:t>
            </a:r>
            <a:endParaRPr lang="hr-HR" sz="2200" kern="0" dirty="0"/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200" kern="0" dirty="0" smtClean="0"/>
              <a:t>Računalo specijalne namjene </a:t>
            </a:r>
          </a:p>
          <a:p>
            <a:pPr marL="1714500" lvl="3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200" kern="0" dirty="0" smtClean="0"/>
              <a:t>Obavlja specifičnu zadaću</a:t>
            </a:r>
          </a:p>
          <a:p>
            <a:pPr marL="1714500" lvl="3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r-HR" sz="2200" kern="0" dirty="0" smtClean="0"/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200" kern="0" dirty="0" smtClean="0"/>
              <a:t>Računalo opće namjene</a:t>
            </a:r>
          </a:p>
          <a:p>
            <a:pPr marL="1714500" lvl="3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200" kern="0" dirty="0" smtClean="0"/>
              <a:t>Služe za rješavanje različitih problema i zadataka</a:t>
            </a:r>
            <a:endParaRPr lang="hr-HR" sz="2200" kern="0" dirty="0"/>
          </a:p>
        </p:txBody>
      </p:sp>
    </p:spTree>
    <p:extLst>
      <p:ext uri="{BB962C8B-B14F-4D97-AF65-F5344CB8AC3E}">
        <p14:creationId xmlns:p14="http://schemas.microsoft.com/office/powerpoint/2010/main" val="20614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88</TotalTime>
  <Words>431</Words>
  <Application>Microsoft Office PowerPoint</Application>
  <PresentationFormat>Široki zaslon</PresentationFormat>
  <Paragraphs>69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Rockwell</vt:lpstr>
      <vt:lpstr>Rockwell Condensed</vt:lpstr>
      <vt:lpstr>Times New Roman</vt:lpstr>
      <vt:lpstr>Wingdings</vt:lpstr>
      <vt:lpstr>Vrsta drva</vt:lpstr>
      <vt:lpstr>Računalstvo</vt:lpstr>
      <vt:lpstr>1. Osnove informatike</vt:lpstr>
      <vt:lpstr>PowerPoint prezentacija</vt:lpstr>
      <vt:lpstr>Osnovni pojmovi</vt:lpstr>
      <vt:lpstr>Osnovni pojmovi</vt:lpstr>
      <vt:lpstr>Osnovni pojmovi</vt:lpstr>
      <vt:lpstr>Osnovni pojmovi</vt:lpstr>
      <vt:lpstr>Osnovni pojmovi</vt:lpstr>
      <vt:lpstr>Vrste računala</vt:lpstr>
      <vt:lpstr>Vrste računala</vt:lpstr>
      <vt:lpstr>Vrste računala</vt:lpstr>
      <vt:lpstr>Vrste računala</vt:lpstr>
      <vt:lpstr>Vrste računala</vt:lpstr>
      <vt:lpstr>Vrste računala</vt:lpstr>
      <vt:lpstr>Osobna računala po prenosivosti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Računalstvo</dc:title>
  <dc:creator>Filip</dc:creator>
  <cp:lastModifiedBy>Filip</cp:lastModifiedBy>
  <cp:revision>12</cp:revision>
  <dcterms:created xsi:type="dcterms:W3CDTF">2017-09-12T08:19:44Z</dcterms:created>
  <dcterms:modified xsi:type="dcterms:W3CDTF">2017-09-13T10:20:26Z</dcterms:modified>
</cp:coreProperties>
</file>