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644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M:\SysPrint\Udzbenici\INFO\_šprance PPT\pozadina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50825" y="0"/>
            <a:ext cx="88931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384E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16200000">
            <a:off x="-1722438" y="3402013"/>
            <a:ext cx="3679825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200" dirty="0">
                <a:solidFill>
                  <a:schemeClr val="bg1"/>
                </a:solidFill>
              </a:rPr>
              <a:t>Informatika i računalstvo – srednje škole</a:t>
            </a:r>
          </a:p>
        </p:txBody>
      </p:sp>
      <p:pic>
        <p:nvPicPr>
          <p:cNvPr id="7" name="Picture 9" descr="DZ kr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9215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832"/>
            <a:ext cx="7988300" cy="1470025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21088"/>
            <a:ext cx="7991475" cy="1366962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DD34-D758-4D01-B4DF-5840C3EF602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34C7D-667C-466E-B485-4A1988E7239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B1C8-634E-4FE6-B528-8463ECADAE0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4752528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6955-782C-4AFB-95B4-0343EC5AAE7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8309-F06C-4700-9B51-AC049A50990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D737-52A9-4812-AD80-6CBEE0E4265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B6D2-0E84-4431-8AB2-3E0727F5DDD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6155-6D41-4E45-9820-EF226720190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A497-00D2-487A-A587-9CAA4FF851F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3E33-1BB0-4C03-9E4D-23729355489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49EE7-7BDE-4F8D-BFE5-D912CDDA49A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BDDEB0"/>
              </a:gs>
              <a:gs pos="43000">
                <a:srgbClr val="004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hr-HR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514475"/>
            <a:ext cx="82296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C8A4BC-0BE5-4F93-9E5E-A90AE8A70CA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16200000">
            <a:off x="-1722438" y="3402013"/>
            <a:ext cx="3679825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200" dirty="0">
                <a:solidFill>
                  <a:schemeClr val="bg1"/>
                </a:solidFill>
              </a:rPr>
              <a:t>Informatika i računalstvo – srednje škole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F90724E4-8ECC-4E15-81B8-0212681E718C}" type="slidenum">
              <a:rPr lang="hr-HR" sz="10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hr-HR" sz="1000">
              <a:solidFill>
                <a:srgbClr val="969696"/>
              </a:solidFill>
            </a:endParaRPr>
          </a:p>
        </p:txBody>
      </p:sp>
      <p:pic>
        <p:nvPicPr>
          <p:cNvPr id="1034" name="Picture 10" descr="sysprint logo ravn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" y="31750"/>
            <a:ext cx="131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6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6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401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hr-HR" sz="4000" b="1" dirty="0">
                <a:solidFill>
                  <a:srgbClr val="006600"/>
                </a:solidFill>
              </a:rPr>
              <a:t>Mreža računala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24100"/>
            <a:ext cx="6400800" cy="647700"/>
          </a:xfrm>
        </p:spPr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bg1"/>
                </a:solidFill>
              </a:rPr>
              <a:t>7. </a:t>
            </a:r>
            <a:r>
              <a:rPr lang="hr-HR" dirty="0">
                <a:solidFill>
                  <a:schemeClr val="bg1"/>
                </a:solidFill>
              </a:rPr>
              <a:t>Računalne </a:t>
            </a:r>
            <a:r>
              <a:rPr lang="hr-HR" dirty="0" smtClean="0">
                <a:solidFill>
                  <a:schemeClr val="bg1"/>
                </a:solidFill>
              </a:rPr>
              <a:t>mreže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Model ravnopravnih korisnika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3429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Korisnička računala međusobno ravnopravno dijele podatke i resurse. Istovremeno imaju ulogu i poslužitelja i korisnika.</a:t>
            </a:r>
          </a:p>
        </p:txBody>
      </p:sp>
      <p:pic>
        <p:nvPicPr>
          <p:cNvPr id="12292" name="Picture 5" descr="img_gw_mb_r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35263"/>
            <a:ext cx="1447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compu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451008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omput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4818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Line 8"/>
          <p:cNvSpPr>
            <a:spLocks noChangeShapeType="1"/>
          </p:cNvSpPr>
          <p:nvPr/>
        </p:nvSpPr>
        <p:spPr bwMode="auto">
          <a:xfrm flipV="1">
            <a:off x="4229100" y="3900488"/>
            <a:ext cx="13716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V="1">
            <a:off x="4800600" y="5272088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 flipH="1">
            <a:off x="4800600" y="5500688"/>
            <a:ext cx="2743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H="1" flipV="1">
            <a:off x="6858000" y="3976688"/>
            <a:ext cx="9906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 rot="-1878261">
            <a:off x="4457700" y="39004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 rot="-1806651">
            <a:off x="4762500" y="43576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 flipV="1">
            <a:off x="4305300" y="4129088"/>
            <a:ext cx="1371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 flipH="1" flipV="1">
            <a:off x="6991350" y="3767138"/>
            <a:ext cx="99060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 rot="2723188">
            <a:off x="6819900" y="46243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 rot="2681204">
            <a:off x="7296150" y="422433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5867400" y="4967288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5915025" y="5500688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3505200" y="56530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korisnik</a:t>
            </a:r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5867400" y="2506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korisnik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7696200" y="55768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korisnik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413" y="40465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>
                <a:solidFill>
                  <a:srgbClr val="006600"/>
                </a:solidFill>
              </a:rPr>
              <a:t>Lokalna mreža računala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36838"/>
            <a:ext cx="6400800" cy="6477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chemeClr val="bg1"/>
                </a:solidFill>
              </a:rPr>
              <a:t>7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Računalne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mreže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5900" y="64531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771775" y="530066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dirty="0">
                <a:solidFill>
                  <a:srgbClr val="C00000"/>
                </a:solidFill>
              </a:rPr>
              <a:t>(kiosk prezentacija)</a:t>
            </a:r>
          </a:p>
        </p:txBody>
      </p:sp>
    </p:spTree>
    <p:extLst>
      <p:ext uri="{BB962C8B-B14F-4D97-AF65-F5344CB8AC3E}">
        <p14:creationId xmlns:p14="http://schemas.microsoft.com/office/powerpoint/2010/main" val="1685653152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5" grpId="0"/>
      <p:bldP spid="20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PC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508500"/>
            <a:ext cx="22320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Notebook Dell 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013325"/>
            <a:ext cx="15113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PC desktop Dell Dimension 45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900" y="1268413"/>
            <a:ext cx="17986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switch D-Link"/>
          <p:cNvPicPr>
            <a:picLocks noChangeAspect="1" noChangeArrowheads="1"/>
          </p:cNvPicPr>
          <p:nvPr/>
        </p:nvPicPr>
        <p:blipFill>
          <a:blip r:embed="rId5" cstate="print"/>
          <a:srcRect b="5826"/>
          <a:stretch>
            <a:fillRect/>
          </a:stretch>
        </p:blipFill>
        <p:spPr bwMode="auto">
          <a:xfrm>
            <a:off x="3203575" y="3429000"/>
            <a:ext cx="1800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iMac P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557463"/>
            <a:ext cx="21050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700338" y="27082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1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4213" y="393382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2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258888" y="594995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3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275013" y="616585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4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987675" y="33575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preklopnik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2627313" y="2133600"/>
            <a:ext cx="1444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2627313" y="2133600"/>
            <a:ext cx="0" cy="22320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2627313" y="4365625"/>
            <a:ext cx="1512887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 flipV="1">
            <a:off x="4140200" y="4076700"/>
            <a:ext cx="0" cy="2889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684213" y="3716338"/>
            <a:ext cx="0" cy="7207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>
            <a:off x="684213" y="4437063"/>
            <a:ext cx="35274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4211638" y="4076700"/>
            <a:ext cx="0" cy="3603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1116013" y="4508500"/>
            <a:ext cx="0" cy="1444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1116013" y="4508500"/>
            <a:ext cx="31670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4283075" y="4005263"/>
            <a:ext cx="0" cy="5032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V="1">
            <a:off x="4356100" y="4005263"/>
            <a:ext cx="0" cy="10461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5724525" y="2565400"/>
            <a:ext cx="3095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U lokalnoj mreži (LAN) svako je računalo mrežnim kabelom spojeno s mrežnim preklopnikom (</a:t>
            </a:r>
            <a:r>
              <a:rPr lang="hr-HR" i="1"/>
              <a:t>Switch</a:t>
            </a:r>
            <a:r>
              <a:rPr lang="hr-HR"/>
              <a:t>).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5724525" y="4041775"/>
            <a:ext cx="3240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Time je računalima u mreži omogućeno da međusobno komuniciraju, tj. razmjenjuju podatke.</a:t>
            </a:r>
          </a:p>
        </p:txBody>
      </p:sp>
      <p:sp>
        <p:nvSpPr>
          <p:cNvPr id="9276" name="Rectangle 60"/>
          <p:cNvSpPr>
            <a:spLocks noGrp="1" noChangeArrowheads="1"/>
          </p:cNvSpPr>
          <p:nvPr>
            <p:ph type="title"/>
          </p:nvPr>
        </p:nvSpPr>
        <p:spPr>
          <a:xfrm>
            <a:off x="466725" y="73025"/>
            <a:ext cx="439261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>
                <a:solidFill>
                  <a:srgbClr val="0033CC"/>
                </a:solidFill>
              </a:rPr>
              <a:t>Povezivanje računala </a:t>
            </a:r>
            <a:br>
              <a:rPr lang="hr-HR" sz="3200">
                <a:solidFill>
                  <a:srgbClr val="0033CC"/>
                </a:solidFill>
              </a:rPr>
            </a:br>
            <a:r>
              <a:rPr lang="hr-HR" sz="3200">
                <a:solidFill>
                  <a:srgbClr val="0033CC"/>
                </a:solidFill>
              </a:rPr>
              <a:t>u lokalnu mrežu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250825" y="64531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</p:spTree>
    <p:extLst>
      <p:ext uri="{BB962C8B-B14F-4D97-AF65-F5344CB8AC3E}">
        <p14:creationId xmlns:p14="http://schemas.microsoft.com/office/powerpoint/2010/main" val="2118808206"/>
      </p:ext>
    </p:extLst>
  </p:cSld>
  <p:clrMapOvr>
    <a:masterClrMapping/>
  </p:clrMapOvr>
  <p:transition spd="med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  <p:bldP spid="9231" grpId="0"/>
      <p:bldP spid="9232" grpId="0"/>
      <p:bldP spid="9248" grpId="0" animBg="1"/>
      <p:bldP spid="9249" grpId="0" animBg="1"/>
      <p:bldP spid="9252" grpId="0" animBg="1"/>
      <p:bldP spid="9253" grpId="0" animBg="1"/>
      <p:bldP spid="9255" grpId="0" animBg="1"/>
      <p:bldP spid="9256" grpId="0" animBg="1"/>
      <p:bldP spid="9257" grpId="0" animBg="1"/>
      <p:bldP spid="9258" grpId="0" animBg="1"/>
      <p:bldP spid="9259" grpId="0" animBg="1"/>
      <p:bldP spid="9260" grpId="0" animBg="1"/>
      <p:bldP spid="9261" grpId="0" animBg="1"/>
      <p:bldP spid="9273" grpId="0"/>
      <p:bldP spid="9274" grpId="0"/>
      <p:bldP spid="92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C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08500"/>
            <a:ext cx="22320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Notebook Dell 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525" y="5013325"/>
            <a:ext cx="15113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PC desktop Dell Dimension 45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0488" y="1268413"/>
            <a:ext cx="17986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switch D-Link"/>
          <p:cNvPicPr>
            <a:picLocks noChangeAspect="1" noChangeArrowheads="1"/>
          </p:cNvPicPr>
          <p:nvPr/>
        </p:nvPicPr>
        <p:blipFill>
          <a:blip r:embed="rId5" cstate="print"/>
          <a:srcRect b="5826"/>
          <a:stretch>
            <a:fillRect/>
          </a:stretch>
        </p:blipFill>
        <p:spPr bwMode="auto">
          <a:xfrm>
            <a:off x="3205163" y="3429000"/>
            <a:ext cx="1800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iMac P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75" y="2557463"/>
            <a:ext cx="21050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2701925" y="270827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1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685800" y="39338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2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1260475" y="594995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3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3276600" y="616585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4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2989263" y="335756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preklopnik</a:t>
            </a:r>
          </a:p>
        </p:txBody>
      </p:sp>
      <p:sp>
        <p:nvSpPr>
          <p:cNvPr id="5132" name="Line 25"/>
          <p:cNvSpPr>
            <a:spLocks noChangeShapeType="1"/>
          </p:cNvSpPr>
          <p:nvPr/>
        </p:nvSpPr>
        <p:spPr bwMode="auto">
          <a:xfrm>
            <a:off x="2628900" y="2133600"/>
            <a:ext cx="144463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33" name="Line 26"/>
          <p:cNvSpPr>
            <a:spLocks noChangeShapeType="1"/>
          </p:cNvSpPr>
          <p:nvPr/>
        </p:nvSpPr>
        <p:spPr bwMode="auto">
          <a:xfrm>
            <a:off x="2628900" y="2133600"/>
            <a:ext cx="0" cy="22320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34" name="Line 27"/>
          <p:cNvSpPr>
            <a:spLocks noChangeShapeType="1"/>
          </p:cNvSpPr>
          <p:nvPr/>
        </p:nvSpPr>
        <p:spPr bwMode="auto">
          <a:xfrm>
            <a:off x="2628900" y="4365625"/>
            <a:ext cx="1512888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35" name="Line 28"/>
          <p:cNvSpPr>
            <a:spLocks noChangeShapeType="1"/>
          </p:cNvSpPr>
          <p:nvPr/>
        </p:nvSpPr>
        <p:spPr bwMode="auto">
          <a:xfrm flipV="1">
            <a:off x="4141788" y="4076700"/>
            <a:ext cx="0" cy="2889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36" name="Line 29"/>
          <p:cNvSpPr>
            <a:spLocks noChangeShapeType="1"/>
          </p:cNvSpPr>
          <p:nvPr/>
        </p:nvSpPr>
        <p:spPr bwMode="auto">
          <a:xfrm>
            <a:off x="685800" y="3716338"/>
            <a:ext cx="0" cy="7207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37" name="Line 30"/>
          <p:cNvSpPr>
            <a:spLocks noChangeShapeType="1"/>
          </p:cNvSpPr>
          <p:nvPr/>
        </p:nvSpPr>
        <p:spPr bwMode="auto">
          <a:xfrm>
            <a:off x="685800" y="4437063"/>
            <a:ext cx="35274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38" name="Line 31"/>
          <p:cNvSpPr>
            <a:spLocks noChangeShapeType="1"/>
          </p:cNvSpPr>
          <p:nvPr/>
        </p:nvSpPr>
        <p:spPr bwMode="auto">
          <a:xfrm flipV="1">
            <a:off x="4213225" y="4076700"/>
            <a:ext cx="0" cy="3603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39" name="Line 32"/>
          <p:cNvSpPr>
            <a:spLocks noChangeShapeType="1"/>
          </p:cNvSpPr>
          <p:nvPr/>
        </p:nvSpPr>
        <p:spPr bwMode="auto">
          <a:xfrm>
            <a:off x="1117600" y="4508500"/>
            <a:ext cx="0" cy="1444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40" name="Line 33"/>
          <p:cNvSpPr>
            <a:spLocks noChangeShapeType="1"/>
          </p:cNvSpPr>
          <p:nvPr/>
        </p:nvSpPr>
        <p:spPr bwMode="auto">
          <a:xfrm flipV="1">
            <a:off x="1117600" y="4508500"/>
            <a:ext cx="3167063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41" name="Line 34"/>
          <p:cNvSpPr>
            <a:spLocks noChangeShapeType="1"/>
          </p:cNvSpPr>
          <p:nvPr/>
        </p:nvSpPr>
        <p:spPr bwMode="auto">
          <a:xfrm flipV="1">
            <a:off x="4284663" y="4005263"/>
            <a:ext cx="0" cy="5032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42" name="Line 35"/>
          <p:cNvSpPr>
            <a:spLocks noChangeShapeType="1"/>
          </p:cNvSpPr>
          <p:nvPr/>
        </p:nvSpPr>
        <p:spPr bwMode="auto">
          <a:xfrm flipV="1">
            <a:off x="4357688" y="4005263"/>
            <a:ext cx="0" cy="10525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468313" y="115888"/>
            <a:ext cx="60499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Razmjena podataka između računala u mreži</a:t>
            </a: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2628900" y="2133600"/>
            <a:ext cx="1444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2628900" y="2133600"/>
            <a:ext cx="0" cy="223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2628900" y="4365625"/>
            <a:ext cx="15128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V="1">
            <a:off x="4141788" y="4076700"/>
            <a:ext cx="0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1117600" y="4508500"/>
            <a:ext cx="0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1117600" y="4508500"/>
            <a:ext cx="31670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flipV="1">
            <a:off x="4284663" y="4005263"/>
            <a:ext cx="0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0292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7038" y="4806950"/>
            <a:ext cx="7127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3" name="Picture 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6388" y="1446213"/>
            <a:ext cx="8636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5726113" y="3030538"/>
            <a:ext cx="3167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Preklopnik prima podatke od pojedinog računala ...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252413" y="6453188"/>
            <a:ext cx="46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5726113" y="4076700"/>
            <a:ext cx="3167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i prosljeđuje ih određenom računalu u mreži.</a:t>
            </a:r>
          </a:p>
        </p:txBody>
      </p:sp>
      <p:sp>
        <p:nvSpPr>
          <p:cNvPr id="10297" name="AutoShape 57"/>
          <p:cNvSpPr>
            <a:spLocks noChangeArrowheads="1"/>
          </p:cNvSpPr>
          <p:nvPr/>
        </p:nvSpPr>
        <p:spPr bwMode="auto">
          <a:xfrm>
            <a:off x="2773363" y="4797425"/>
            <a:ext cx="358775" cy="215900"/>
          </a:xfrm>
          <a:prstGeom prst="leftArrow">
            <a:avLst>
              <a:gd name="adj1" fmla="val 50000"/>
              <a:gd name="adj2" fmla="val 4154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99" name="AutoShape 59"/>
          <p:cNvSpPr>
            <a:spLocks noChangeArrowheads="1"/>
          </p:cNvSpPr>
          <p:nvPr/>
        </p:nvSpPr>
        <p:spPr bwMode="auto">
          <a:xfrm flipH="1">
            <a:off x="2268538" y="1700213"/>
            <a:ext cx="360362" cy="215900"/>
          </a:xfrm>
          <a:prstGeom prst="lef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14157889"/>
      </p:ext>
    </p:extLst>
  </p:cSld>
  <p:clrMapOvr>
    <a:masterClrMapping/>
  </p:clrMapOvr>
  <p:transition spd="med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repeatCount="3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17" presetClass="entr" presetSubtype="10" repeatCount="3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 animBg="1"/>
      <p:bldP spid="10285" grpId="0" animBg="1"/>
      <p:bldP spid="10286" grpId="0" animBg="1"/>
      <p:bldP spid="10287" grpId="0" animBg="1"/>
      <p:bldP spid="10288" grpId="0" animBg="1"/>
      <p:bldP spid="10289" grpId="0" animBg="1"/>
      <p:bldP spid="10290" grpId="0" animBg="1"/>
      <p:bldP spid="10294" grpId="0"/>
      <p:bldP spid="10295" grpId="0"/>
      <p:bldP spid="10296" grpId="0"/>
      <p:bldP spid="10297" grpId="0" animBg="1"/>
      <p:bldP spid="102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C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508500"/>
            <a:ext cx="22320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Notebook Dell 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013325"/>
            <a:ext cx="15113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C desktop Dell Dimension 45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900" y="1268413"/>
            <a:ext cx="17986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switch D-Link"/>
          <p:cNvPicPr>
            <a:picLocks noChangeAspect="1" noChangeArrowheads="1"/>
          </p:cNvPicPr>
          <p:nvPr/>
        </p:nvPicPr>
        <p:blipFill>
          <a:blip r:embed="rId5" cstate="print"/>
          <a:srcRect b="5826"/>
          <a:stretch>
            <a:fillRect/>
          </a:stretch>
        </p:blipFill>
        <p:spPr bwMode="auto">
          <a:xfrm>
            <a:off x="3203575" y="3429000"/>
            <a:ext cx="1800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Mac P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557463"/>
            <a:ext cx="21050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00338" y="27082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1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4213" y="393382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2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258888" y="594995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3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75013" y="616585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4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987675" y="33575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preklopnik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627313" y="2133600"/>
            <a:ext cx="1444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627313" y="2133600"/>
            <a:ext cx="0" cy="22320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627313" y="4365625"/>
            <a:ext cx="1512887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4140200" y="4076700"/>
            <a:ext cx="0" cy="2889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684213" y="3716338"/>
            <a:ext cx="0" cy="7207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684213" y="4437063"/>
            <a:ext cx="35274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4211638" y="4076700"/>
            <a:ext cx="0" cy="3603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116013" y="4508500"/>
            <a:ext cx="0" cy="1444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1116013" y="4508500"/>
            <a:ext cx="31670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4283075" y="4005263"/>
            <a:ext cx="0" cy="5032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4356100" y="4005263"/>
            <a:ext cx="0" cy="10525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66725" y="115888"/>
            <a:ext cx="6049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Korištenje dodatnih </a:t>
            </a:r>
            <a:br>
              <a:rPr lang="hr-HR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resursa u mreži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50825" y="6453188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800">
                <a:solidFill>
                  <a:schemeClr val="bg1"/>
                </a:solidFill>
              </a:rPr>
              <a:t> pauza</a:t>
            </a:r>
          </a:p>
        </p:txBody>
      </p:sp>
      <p:pic>
        <p:nvPicPr>
          <p:cNvPr id="6169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4800" y="1446213"/>
            <a:ext cx="8636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printer Dell 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3788" y="5157788"/>
            <a:ext cx="13509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5724525" y="2565400"/>
            <a:ext cx="33115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Računala u mreži mogu dijeliti, tj. zajednički koristiti (</a:t>
            </a:r>
            <a:r>
              <a:rPr lang="hr-HR" i="1"/>
              <a:t>share</a:t>
            </a:r>
            <a:r>
              <a:rPr lang="hr-HR"/>
              <a:t>) ostale uređaje (resurse) povezane u mreži: pisače, optičke pogone, diskove itd..</a:t>
            </a: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4859338" y="5876925"/>
            <a:ext cx="13684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2627313" y="2133600"/>
            <a:ext cx="1444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2627313" y="2133600"/>
            <a:ext cx="0" cy="223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2627313" y="4365625"/>
            <a:ext cx="15128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V="1">
            <a:off x="4140200" y="4076700"/>
            <a:ext cx="0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V="1">
            <a:off x="4356100" y="4005263"/>
            <a:ext cx="0" cy="1052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4859338" y="5876925"/>
            <a:ext cx="13684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5251450"/>
            <a:ext cx="62865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52" name="Picture 40" descr="printer Dell small"/>
          <p:cNvPicPr>
            <a:picLocks noChangeAspect="1" noChangeArrowheads="1"/>
          </p:cNvPicPr>
          <p:nvPr/>
        </p:nvPicPr>
        <p:blipFill>
          <a:blip r:embed="rId8" cstate="print"/>
          <a:srcRect t="14084"/>
          <a:stretch>
            <a:fillRect/>
          </a:stretch>
        </p:blipFill>
        <p:spPr bwMode="auto">
          <a:xfrm>
            <a:off x="6173788" y="5297488"/>
            <a:ext cx="13509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3" name="AutoShape 41"/>
          <p:cNvSpPr>
            <a:spLocks noChangeArrowheads="1"/>
          </p:cNvSpPr>
          <p:nvPr/>
        </p:nvSpPr>
        <p:spPr bwMode="auto">
          <a:xfrm flipH="1">
            <a:off x="2266950" y="1700213"/>
            <a:ext cx="360363" cy="215900"/>
          </a:xfrm>
          <a:prstGeom prst="lef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6227763" y="6237288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pisač</a:t>
            </a:r>
          </a:p>
        </p:txBody>
      </p:sp>
    </p:spTree>
    <p:extLst>
      <p:ext uri="{BB962C8B-B14F-4D97-AF65-F5344CB8AC3E}">
        <p14:creationId xmlns:p14="http://schemas.microsoft.com/office/powerpoint/2010/main" val="3018481476"/>
      </p:ext>
    </p:extLst>
  </p:cSld>
  <p:clrMapOvr>
    <a:masterClrMapping/>
  </p:clrMapOvr>
  <p:transition spd="med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7" presetClass="entr" presetSubtype="10" repeatCount="3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-0.08935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6" grpId="0"/>
      <p:bldP spid="13343" grpId="0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3" grpId="0" animBg="1"/>
      <p:bldP spid="133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79193" t="25633" r="6929" b="37723"/>
          <a:stretch>
            <a:fillRect/>
          </a:stretch>
        </p:blipFill>
        <p:spPr bwMode="auto">
          <a:xfrm>
            <a:off x="8075613" y="1903413"/>
            <a:ext cx="1008062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71849" t="45180" r="20807" b="43808"/>
          <a:stretch>
            <a:fillRect/>
          </a:stretch>
        </p:blipFill>
        <p:spPr bwMode="auto">
          <a:xfrm>
            <a:off x="7602538" y="3649663"/>
            <a:ext cx="5699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86537" b="79240"/>
          <a:stretch>
            <a:fillRect/>
          </a:stretch>
        </p:blipFill>
        <p:spPr bwMode="auto">
          <a:xfrm>
            <a:off x="7956550" y="333375"/>
            <a:ext cx="1187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uređaji u mreži"/>
          <p:cNvPicPr>
            <a:picLocks noChangeAspect="1" noChangeArrowheads="1"/>
          </p:cNvPicPr>
          <p:nvPr/>
        </p:nvPicPr>
        <p:blipFill>
          <a:blip r:embed="rId2" cstate="print"/>
          <a:srcRect l="52249" t="2451" r="28978" b="69467"/>
          <a:stretch>
            <a:fillRect/>
          </a:stretch>
        </p:blipFill>
        <p:spPr bwMode="auto">
          <a:xfrm>
            <a:off x="5457825" y="620713"/>
            <a:ext cx="1533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PC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08500"/>
            <a:ext cx="22320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Notebook Dell 2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013325"/>
            <a:ext cx="15113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PC desktop Dell Dimension 45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8900" y="1268413"/>
            <a:ext cx="17986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switch D-Link"/>
          <p:cNvPicPr>
            <a:picLocks noChangeAspect="1" noChangeArrowheads="1"/>
          </p:cNvPicPr>
          <p:nvPr/>
        </p:nvPicPr>
        <p:blipFill>
          <a:blip r:embed="rId6" cstate="print"/>
          <a:srcRect b="5826"/>
          <a:stretch>
            <a:fillRect/>
          </a:stretch>
        </p:blipFill>
        <p:spPr bwMode="auto">
          <a:xfrm>
            <a:off x="3203575" y="3429000"/>
            <a:ext cx="1800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modem ADSL Acorp 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644900"/>
            <a:ext cx="1368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iMac P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2557463"/>
            <a:ext cx="21050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700338" y="27082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1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84213" y="393382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2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258888" y="594995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3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275013" y="616585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računalo 4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987675" y="33575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preklopnik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516688" y="4365625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33CC"/>
                </a:solidFill>
              </a:rPr>
              <a:t>modem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451725" y="4240213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telefonski priključak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8172450" y="3986213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telefonski stup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292725" y="2406650"/>
            <a:ext cx="2016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poslužitelj davatelja internetskih usluga</a:t>
            </a:r>
            <a:endParaRPr lang="hr-HR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164388" y="141288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poslužitelji na internetu</a:t>
            </a:r>
            <a:endParaRPr lang="hr-HR"/>
          </a:p>
        </p:txBody>
      </p:sp>
      <p:sp>
        <p:nvSpPr>
          <p:cNvPr id="11286" name="Freeform 22"/>
          <p:cNvSpPr>
            <a:spLocks/>
          </p:cNvSpPr>
          <p:nvPr/>
        </p:nvSpPr>
        <p:spPr bwMode="auto">
          <a:xfrm>
            <a:off x="8101013" y="2698750"/>
            <a:ext cx="422275" cy="1149350"/>
          </a:xfrm>
          <a:custGeom>
            <a:avLst/>
            <a:gdLst>
              <a:gd name="T0" fmla="*/ 0 w 393"/>
              <a:gd name="T1" fmla="*/ 1824593303 h 724"/>
              <a:gd name="T2" fmla="*/ 250533705 w 393"/>
              <a:gd name="T3" fmla="*/ 1502013015 h 724"/>
              <a:gd name="T4" fmla="*/ 350977169 w 393"/>
              <a:gd name="T5" fmla="*/ 914816013 h 724"/>
              <a:gd name="T6" fmla="*/ 412167269 w 393"/>
              <a:gd name="T7" fmla="*/ 375504048 h 724"/>
              <a:gd name="T8" fmla="*/ 453730720 w 393"/>
              <a:gd name="T9" fmla="*/ 0 h 7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"/>
              <a:gd name="T16" fmla="*/ 0 h 724"/>
              <a:gd name="T17" fmla="*/ 393 w 393"/>
              <a:gd name="T18" fmla="*/ 724 h 7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" h="724">
                <a:moveTo>
                  <a:pt x="0" y="724"/>
                </a:moveTo>
                <a:cubicBezTo>
                  <a:pt x="36" y="703"/>
                  <a:pt x="166" y="656"/>
                  <a:pt x="217" y="596"/>
                </a:cubicBezTo>
                <a:cubicBezTo>
                  <a:pt x="268" y="536"/>
                  <a:pt x="281" y="437"/>
                  <a:pt x="304" y="363"/>
                </a:cubicBezTo>
                <a:cubicBezTo>
                  <a:pt x="327" y="289"/>
                  <a:pt x="342" y="209"/>
                  <a:pt x="357" y="149"/>
                </a:cubicBezTo>
                <a:cubicBezTo>
                  <a:pt x="372" y="89"/>
                  <a:pt x="386" y="31"/>
                  <a:pt x="393" y="0"/>
                </a:cubicBez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6948488" y="1989138"/>
            <a:ext cx="1566862" cy="268287"/>
          </a:xfrm>
          <a:custGeom>
            <a:avLst/>
            <a:gdLst>
              <a:gd name="T0" fmla="*/ 2147483647 w 987"/>
              <a:gd name="T1" fmla="*/ 380542053 h 169"/>
              <a:gd name="T2" fmla="*/ 1685983576 w 987"/>
              <a:gd name="T3" fmla="*/ 418345205 h 169"/>
              <a:gd name="T4" fmla="*/ 907256133 w 987"/>
              <a:gd name="T5" fmla="*/ 330139040 h 169"/>
              <a:gd name="T6" fmla="*/ 375502374 w 987"/>
              <a:gd name="T7" fmla="*/ 153728445 h 169"/>
              <a:gd name="T8" fmla="*/ 0 w 987"/>
              <a:gd name="T9" fmla="*/ 0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7"/>
              <a:gd name="T16" fmla="*/ 0 h 169"/>
              <a:gd name="T17" fmla="*/ 987 w 987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7" h="169">
                <a:moveTo>
                  <a:pt x="987" y="151"/>
                </a:moveTo>
                <a:cubicBezTo>
                  <a:pt x="934" y="154"/>
                  <a:pt x="773" y="169"/>
                  <a:pt x="669" y="166"/>
                </a:cubicBezTo>
                <a:cubicBezTo>
                  <a:pt x="565" y="163"/>
                  <a:pt x="447" y="149"/>
                  <a:pt x="360" y="131"/>
                </a:cubicBezTo>
                <a:cubicBezTo>
                  <a:pt x="273" y="113"/>
                  <a:pt x="209" y="83"/>
                  <a:pt x="149" y="61"/>
                </a:cubicBezTo>
                <a:cubicBezTo>
                  <a:pt x="89" y="39"/>
                  <a:pt x="31" y="13"/>
                  <a:pt x="0" y="0"/>
                </a:cubicBez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6948488" y="742950"/>
            <a:ext cx="1217612" cy="1030288"/>
          </a:xfrm>
          <a:custGeom>
            <a:avLst/>
            <a:gdLst>
              <a:gd name="T0" fmla="*/ 0 w 767"/>
              <a:gd name="T1" fmla="*/ 1635582775 h 649"/>
              <a:gd name="T2" fmla="*/ 705643434 w 767"/>
              <a:gd name="T3" fmla="*/ 1217236792 h 649"/>
              <a:gd name="T4" fmla="*/ 1176911714 w 767"/>
              <a:gd name="T5" fmla="*/ 751006843 h 649"/>
              <a:gd name="T6" fmla="*/ 1499491479 w 767"/>
              <a:gd name="T7" fmla="*/ 241935126 h 649"/>
              <a:gd name="T8" fmla="*/ 1932958435 w 767"/>
              <a:gd name="T9" fmla="*/ 0 h 6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"/>
              <a:gd name="T16" fmla="*/ 0 h 649"/>
              <a:gd name="T17" fmla="*/ 767 w 767"/>
              <a:gd name="T18" fmla="*/ 649 h 6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" h="649">
                <a:moveTo>
                  <a:pt x="0" y="649"/>
                </a:moveTo>
                <a:cubicBezTo>
                  <a:pt x="47" y="621"/>
                  <a:pt x="202" y="542"/>
                  <a:pt x="280" y="483"/>
                </a:cubicBezTo>
                <a:cubicBezTo>
                  <a:pt x="358" y="424"/>
                  <a:pt x="415" y="362"/>
                  <a:pt x="467" y="298"/>
                </a:cubicBezTo>
                <a:cubicBezTo>
                  <a:pt x="519" y="234"/>
                  <a:pt x="545" y="146"/>
                  <a:pt x="595" y="96"/>
                </a:cubicBezTo>
                <a:cubicBezTo>
                  <a:pt x="645" y="46"/>
                  <a:pt x="731" y="20"/>
                  <a:pt x="767" y="0"/>
                </a:cubicBez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2627313" y="2133600"/>
            <a:ext cx="1444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627313" y="2133600"/>
            <a:ext cx="0" cy="22320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627313" y="4365625"/>
            <a:ext cx="1512887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4140200" y="4076700"/>
            <a:ext cx="0" cy="2889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684213" y="3716338"/>
            <a:ext cx="0" cy="7207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84213" y="4437063"/>
            <a:ext cx="35274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4211638" y="4076700"/>
            <a:ext cx="0" cy="3603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1116013" y="4508500"/>
            <a:ext cx="0" cy="1444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V="1">
            <a:off x="1116013" y="4508500"/>
            <a:ext cx="31670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V="1">
            <a:off x="4283075" y="4005263"/>
            <a:ext cx="0" cy="5032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4356100" y="4005263"/>
            <a:ext cx="0" cy="10525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V="1">
            <a:off x="4140200" y="3429000"/>
            <a:ext cx="0" cy="1714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4140200" y="3429000"/>
            <a:ext cx="15843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5724525" y="3429000"/>
            <a:ext cx="0" cy="4540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66725" y="115888"/>
            <a:ext cx="4392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Povezivanje lokalne</a:t>
            </a:r>
            <a:br>
              <a:rPr lang="hr-HR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mreže s internetom</a:t>
            </a:r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6804025" y="3644900"/>
            <a:ext cx="0" cy="176213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6804025" y="3644900"/>
            <a:ext cx="72072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7524750" y="3644900"/>
            <a:ext cx="0" cy="3048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7524750" y="3952875"/>
            <a:ext cx="3587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1310" name="Picture 46" descr="modem kabelski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5238" y="3789363"/>
            <a:ext cx="11525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5435600" y="5300663"/>
            <a:ext cx="3600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/>
              <a:t>Računala u lokalnoj mreži mogu se spojiti s računalima drugih lokalnih </a:t>
            </a:r>
            <a:br>
              <a:rPr lang="hr-HR" sz="1600"/>
            </a:br>
            <a:r>
              <a:rPr lang="hr-HR" sz="1600"/>
              <a:t>ili široko rasprostranjenih mreža bilo gdje u svijetu.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5148263" y="4365625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/>
              <a:t>usmjernik</a:t>
            </a:r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5940425" y="3644900"/>
            <a:ext cx="0" cy="2063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>
            <a:off x="5940425" y="3644900"/>
            <a:ext cx="6477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6588125" y="3644900"/>
            <a:ext cx="0" cy="2159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5073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/>
      <p:bldP spid="11282" grpId="0"/>
      <p:bldP spid="11284" grpId="0"/>
      <p:bldP spid="11285" grpId="0"/>
      <p:bldP spid="11286" grpId="0" animBg="1"/>
      <p:bldP spid="11287" grpId="0" animBg="1"/>
      <p:bldP spid="11288" grpId="0" animBg="1"/>
      <p:bldP spid="11300" grpId="0" animBg="1"/>
      <p:bldP spid="11301" grpId="0" animBg="1"/>
      <p:bldP spid="11302" grpId="0" animBg="1"/>
      <p:bldP spid="11304" grpId="0" animBg="1"/>
      <p:bldP spid="11305" grpId="0" animBg="1"/>
      <p:bldP spid="11306" grpId="0" animBg="1"/>
      <p:bldP spid="11307" grpId="0" animBg="1"/>
      <p:bldP spid="11311" grpId="0"/>
      <p:bldP spid="11313" grpId="0"/>
      <p:bldP spid="11314" grpId="0" animBg="1"/>
      <p:bldP spid="11315" grpId="0" animBg="1"/>
      <p:bldP spid="113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Osnovni pojmovi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Mreža računala</a:t>
            </a:r>
            <a:r>
              <a:rPr lang="hr-HR" sz="2400"/>
              <a:t> (</a:t>
            </a:r>
            <a:r>
              <a:rPr lang="hr-HR" sz="2400" i="1"/>
              <a:t>Network</a:t>
            </a:r>
            <a:r>
              <a:rPr lang="hr-HR" sz="2400"/>
              <a:t>) je skup povezanih računala koja mogu međusobno razmjenjivati podatke.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" y="3048000"/>
            <a:ext cx="7848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400"/>
              <a:t>Za umrežavanje računala potrebna je </a:t>
            </a:r>
            <a:br>
              <a:rPr lang="hr-HR" sz="2400"/>
            </a:br>
            <a:r>
              <a:rPr lang="hr-HR" sz="2400"/>
              <a:t>strojna i programska oprema: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sz="2400"/>
              <a:t> računala s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mrežnom karticom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sz="2400"/>
              <a:t>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mediji</a:t>
            </a:r>
            <a:r>
              <a:rPr lang="hr-HR" sz="2400"/>
              <a:t> za prijenos podataka kroz mrežu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sz="2400"/>
              <a:t>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uređaji za nadzor</a:t>
            </a:r>
            <a:r>
              <a:rPr lang="hr-HR" sz="2400"/>
              <a:t> prijenosa podataka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hr-HR" sz="2400"/>
              <a:t>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protokoli</a:t>
            </a:r>
            <a:r>
              <a:rPr lang="hr-HR" sz="2400"/>
              <a:t> tj. pravila za prijenos podataka kroz mrežu</a:t>
            </a:r>
          </a:p>
        </p:txBody>
      </p:sp>
      <p:pic>
        <p:nvPicPr>
          <p:cNvPr id="4101" name="Picture 6" descr="4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819400"/>
            <a:ext cx="2667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Prednosti računalne mreže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8486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/>
              <a:t>Osnovne prednosti mreže računala: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400"/>
              <a:t> povezivanje međusobno udaljenih računala,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400"/>
              <a:t> prijenos svih vrsta podataka,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400"/>
              <a:t> pristup informacijama, bazama podataka i uslugama</a:t>
            </a:r>
            <a:br>
              <a:rPr lang="hr-HR" sz="2400"/>
            </a:br>
            <a:r>
              <a:rPr lang="hr-HR" sz="2400"/>
              <a:t>  diljem svijeta,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400"/>
              <a:t> zajedničko korištenje (dijeljenje) strojne i programske</a:t>
            </a:r>
            <a:br>
              <a:rPr lang="hr-HR" sz="2400"/>
            </a:br>
            <a:r>
              <a:rPr lang="hr-HR" sz="2400"/>
              <a:t>  opreme u sastavu mreže,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r-HR" sz="2400"/>
              <a:t> ušteda prostora, vremena i novčanih izdataka.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Vrste računalnih mreža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2017713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/>
              <a:t>Dvije su osnovne odrednice prema kojima se grade, tj. izvode računalne mreže: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3065463"/>
            <a:ext cx="79248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r-HR" sz="2400"/>
              <a:t>Međusobna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udaljenost</a:t>
            </a:r>
            <a:r>
              <a:rPr lang="hr-HR" sz="2400"/>
              <a:t> računala u mreži, o čemu </a:t>
            </a:r>
            <a:br>
              <a:rPr lang="hr-HR" sz="2400"/>
            </a:br>
            <a:r>
              <a:rPr lang="hr-HR" sz="2400"/>
              <a:t>ovisi veličina mreže i način povezivanja računala u mreži,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r-HR" sz="2400"/>
              <a:t>Međusoban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odnos </a:t>
            </a:r>
            <a:r>
              <a:rPr lang="hr-HR" sz="2400"/>
              <a:t>računala u mreži, tj. njihova uloga </a:t>
            </a:r>
            <a:br>
              <a:rPr lang="hr-HR" sz="2400"/>
            </a:br>
            <a:r>
              <a:rPr lang="hr-HR" sz="2400"/>
              <a:t>i namjena u mreži.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Računalne mreže po veličini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0" y="1763713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Vrste mreža s obzirom na njihovu veličinu, tj. međusobnu udaljenost računala: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2728913"/>
            <a:ext cx="79248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hr-HR" sz="2200"/>
              <a:t>• </a:t>
            </a:r>
            <a:r>
              <a:rPr lang="hr-HR" sz="2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lokalna mreža</a:t>
            </a:r>
            <a:r>
              <a:rPr lang="hr-HR" sz="2200"/>
              <a:t> – LAN (</a:t>
            </a:r>
            <a:r>
              <a:rPr lang="hr-HR" sz="2200" b="1" i="1"/>
              <a:t>L</a:t>
            </a:r>
            <a:r>
              <a:rPr lang="hr-HR" sz="2200" i="1"/>
              <a:t>ocal </a:t>
            </a:r>
            <a:r>
              <a:rPr lang="hr-HR" sz="2200" b="1" i="1"/>
              <a:t>A</a:t>
            </a:r>
            <a:r>
              <a:rPr lang="hr-HR" sz="2200" i="1"/>
              <a:t>rea </a:t>
            </a:r>
            <a:r>
              <a:rPr lang="hr-HR" sz="2200" b="1" i="1"/>
              <a:t>N</a:t>
            </a:r>
            <a:r>
              <a:rPr lang="hr-HR" sz="2200" i="1"/>
              <a:t>etwork</a:t>
            </a:r>
            <a:r>
              <a:rPr lang="hr-HR" sz="2200"/>
              <a:t>): povezuje računala na nekom manjem mjestu (lokaciji) međusobno udaljena do nekoliko stotina metara;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hr-HR" sz="2200"/>
              <a:t>• </a:t>
            </a:r>
            <a:r>
              <a:rPr lang="hr-HR" sz="2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gradska mreža</a:t>
            </a:r>
            <a:r>
              <a:rPr lang="hr-HR" sz="2200"/>
              <a:t> – MAN (</a:t>
            </a:r>
            <a:r>
              <a:rPr lang="hr-HR" sz="2200" b="1" i="1"/>
              <a:t>M</a:t>
            </a:r>
            <a:r>
              <a:rPr lang="hr-HR" sz="2200" i="1"/>
              <a:t>entropolitan </a:t>
            </a:r>
            <a:r>
              <a:rPr lang="hr-HR" sz="2200" b="1" i="1"/>
              <a:t>A</a:t>
            </a:r>
            <a:r>
              <a:rPr lang="hr-HR" sz="2200" i="1"/>
              <a:t>rea </a:t>
            </a:r>
            <a:r>
              <a:rPr lang="hr-HR" sz="2200" b="1" i="1"/>
              <a:t>N</a:t>
            </a:r>
            <a:r>
              <a:rPr lang="hr-HR" sz="2200" i="1"/>
              <a:t>etwork</a:t>
            </a:r>
            <a:r>
              <a:rPr lang="hr-HR" sz="2200"/>
              <a:t>): mreža unutar većeg urbanog područja, može obuhvaćati više lokalnih mreža;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hr-HR" sz="2200"/>
              <a:t>• </a:t>
            </a:r>
            <a:r>
              <a:rPr lang="hr-HR" sz="2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široko rasprostranjena mreža</a:t>
            </a:r>
            <a:r>
              <a:rPr lang="hr-HR" sz="2200"/>
              <a:t> – WAN (</a:t>
            </a:r>
            <a:r>
              <a:rPr lang="hr-HR" sz="2200" b="1" i="1"/>
              <a:t>W</a:t>
            </a:r>
            <a:r>
              <a:rPr lang="hr-HR" sz="2200" i="1"/>
              <a:t>ide  </a:t>
            </a:r>
            <a:r>
              <a:rPr lang="hr-HR" sz="2200" b="1" i="1"/>
              <a:t>A</a:t>
            </a:r>
            <a:r>
              <a:rPr lang="hr-HR" sz="2200" i="1"/>
              <a:t>rea </a:t>
            </a:r>
            <a:r>
              <a:rPr lang="hr-HR" sz="2200" b="1" i="1"/>
              <a:t>N</a:t>
            </a:r>
            <a:r>
              <a:rPr lang="hr-HR" sz="2200" i="1"/>
              <a:t>etwork</a:t>
            </a:r>
            <a:r>
              <a:rPr lang="hr-HR" sz="2200"/>
              <a:t>): povezuje manje i veće mreže na vrlo velikim udaljenostima (npr. na području čitavog kontinenta).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Primjer lokalne mreže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Računala u jednoj učionici i druga strojna oprema priključena </a:t>
            </a:r>
            <a:br>
              <a:rPr lang="hr-HR" sz="2200"/>
            </a:br>
            <a:r>
              <a:rPr lang="hr-HR" sz="2200"/>
              <a:t>na njih mogu se povezati u jednostavnu lokalnu mrežu.</a:t>
            </a:r>
          </a:p>
        </p:txBody>
      </p:sp>
      <p:pic>
        <p:nvPicPr>
          <p:cNvPr id="8196" name="Picture 5" descr="4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81288"/>
            <a:ext cx="74676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514600" y="40528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računala učenika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413500" y="48910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računalo učitelja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867400" y="62626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pisač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7391400" y="32766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veza s internetom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Primjer široke mreže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696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Više LAN i MAN mreža na nekom većem području (npr. jedne države) povezanih u cjelinu čine široko rasprostranjenu mrežu (WAN).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62000" y="3109913"/>
            <a:ext cx="42672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200"/>
              <a:t>Najveća takva mreža je globalna mreža </a:t>
            </a:r>
            <a:r>
              <a:rPr lang="hr-HR" sz="2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Internet</a:t>
            </a:r>
            <a:r>
              <a:rPr lang="hr-HR" sz="2200"/>
              <a:t> – rasprostire se preko svih kontinenata povezujući računala iz cijelog svijeta u jednu cjelinu, tj. mrežu.</a:t>
            </a:r>
          </a:p>
        </p:txBody>
      </p:sp>
      <p:pic>
        <p:nvPicPr>
          <p:cNvPr id="9221" name="Picture 10" descr="Internet 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90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Računalne mreže po ulozi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1763713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Vrste mreža s obzirom na njihovu veličinu, tj. međusobnu udaljenost računala: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2728913"/>
            <a:ext cx="8153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hr-HR" sz="2200"/>
              <a:t>• </a:t>
            </a:r>
            <a:r>
              <a:rPr lang="hr-HR" sz="2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Korisnik/poslužitelj mreža</a:t>
            </a:r>
            <a:r>
              <a:rPr lang="hr-HR" sz="2200"/>
              <a:t> (</a:t>
            </a:r>
            <a:r>
              <a:rPr lang="hr-HR" sz="2200" i="1"/>
              <a:t>Client/Server</a:t>
            </a:r>
            <a:r>
              <a:rPr lang="hr-HR" sz="2200"/>
              <a:t>): </a:t>
            </a:r>
            <a:r>
              <a:rPr lang="hr-HR" sz="2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poslužitelji </a:t>
            </a:r>
            <a:r>
              <a:rPr lang="hr-HR" sz="2200"/>
              <a:t>su računala stalno spojena na mrežu koja nude podatke i usluge, dok su </a:t>
            </a:r>
            <a:r>
              <a:rPr lang="hr-HR" sz="2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korisnici </a:t>
            </a:r>
            <a:r>
              <a:rPr lang="hr-HR" sz="2200"/>
              <a:t>računala koja koriste usluge i podatke poslužitelja. Internet mreža se u početku zasnivala na korisnik/poslužiteljskom principu.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hr-HR" sz="2200"/>
              <a:t>• </a:t>
            </a:r>
            <a:r>
              <a:rPr lang="hr-HR" sz="2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Mreža ravnopravnih korisnika</a:t>
            </a:r>
            <a:r>
              <a:rPr lang="hr-HR" sz="2200"/>
              <a:t> (</a:t>
            </a:r>
            <a:r>
              <a:rPr lang="hr-HR" sz="2200" i="1"/>
              <a:t>PeerToPeer</a:t>
            </a:r>
            <a:r>
              <a:rPr lang="hr-HR" sz="2200"/>
              <a:t>): sva računala u mreži mogu imati ulogu poslužitelja i ulogu klijenta. Ovaj novi oblik mrežnog funkcioniranja sve više je zastupljen i na internetu.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hr-HR" sz="22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schemeClr val="accent2"/>
                </a:solidFill>
              </a:rPr>
              <a:t>Model korisnik/poslužitelj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3505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/>
              <a:t>Na upit (zahtjev) korisnika, poslužitelj isporučuje podatke i/ili usluge.</a:t>
            </a:r>
          </a:p>
        </p:txBody>
      </p:sp>
      <p:pic>
        <p:nvPicPr>
          <p:cNvPr id="11268" name="Picture 6" descr="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438400"/>
            <a:ext cx="984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img_gw_mb_r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5257800"/>
            <a:ext cx="1447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compu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38862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comput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243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4305300" y="3276600"/>
            <a:ext cx="13716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6210300" y="3810000"/>
            <a:ext cx="0" cy="1524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438900" y="3810000"/>
            <a:ext cx="0" cy="1524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6934200" y="3352800"/>
            <a:ext cx="9906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 rot="-1878261">
            <a:off x="4533900" y="3276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 rot="-1806651">
            <a:off x="4838700" y="3733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4381500" y="3505200"/>
            <a:ext cx="1371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 flipV="1">
            <a:off x="7048500" y="3124200"/>
            <a:ext cx="99060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 rot="2723188">
            <a:off x="6896100" y="40005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 rot="2681204">
            <a:off x="7353300" y="3581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 rot="-5400000">
            <a:off x="5524500" y="4343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 rot="5400000">
            <a:off x="6210300" y="4648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5715000" y="205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CC0000"/>
                </a:solidFill>
              </a:rPr>
              <a:t>poslužitelj</a:t>
            </a: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3581400" y="5029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sp>
        <p:nvSpPr>
          <p:cNvPr id="11286" name="Text Box 29"/>
          <p:cNvSpPr txBox="1">
            <a:spLocks noChangeArrowheads="1"/>
          </p:cNvSpPr>
          <p:nvPr/>
        </p:nvSpPr>
        <p:spPr bwMode="auto">
          <a:xfrm>
            <a:off x="5867400" y="6324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sp>
        <p:nvSpPr>
          <p:cNvPr id="11287" name="Text Box 30"/>
          <p:cNvSpPr txBox="1">
            <a:spLocks noChangeArrowheads="1"/>
          </p:cNvSpPr>
          <p:nvPr/>
        </p:nvSpPr>
        <p:spPr bwMode="auto">
          <a:xfrm>
            <a:off x="7772400" y="4953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0" grpId="0" animBg="1"/>
      <p:bldP spid="14351" grpId="0" animBg="1"/>
      <p:bldP spid="14352" grpId="0" animBg="1"/>
      <p:bldP spid="14354" grpId="0"/>
      <p:bldP spid="14355" grpId="0"/>
      <p:bldP spid="14356" grpId="0" animBg="1"/>
      <p:bldP spid="14357" grpId="0" animBg="1"/>
      <p:bldP spid="14360" grpId="0"/>
      <p:bldP spid="1436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INF-SŠ</Template>
  <TotalTime>293</TotalTime>
  <Words>564</Words>
  <Application>Microsoft Office PowerPoint</Application>
  <PresentationFormat>Prikaz na zaslonu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Mreža računala</vt:lpstr>
      <vt:lpstr>Osnovni pojmovi</vt:lpstr>
      <vt:lpstr>Prednosti računalne mreže</vt:lpstr>
      <vt:lpstr>Vrste računalnih mreža</vt:lpstr>
      <vt:lpstr>Računalne mreže po veličini</vt:lpstr>
      <vt:lpstr>Primjer lokalne mreže</vt:lpstr>
      <vt:lpstr>Primjer široke mreže</vt:lpstr>
      <vt:lpstr>Računalne mreže po ulozi</vt:lpstr>
      <vt:lpstr>Model korisnik/poslužitelj</vt:lpstr>
      <vt:lpstr>Model ravnopravnih korisnika</vt:lpstr>
      <vt:lpstr>Lokalna mreža računala</vt:lpstr>
      <vt:lpstr>Povezivanje računala  u lokalnu mrežu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Vinkos</dc:creator>
  <cp:lastModifiedBy>Filip</cp:lastModifiedBy>
  <cp:revision>12</cp:revision>
  <cp:lastPrinted>1601-01-01T00:00:00Z</cp:lastPrinted>
  <dcterms:created xsi:type="dcterms:W3CDTF">1601-01-01T00:00:00Z</dcterms:created>
  <dcterms:modified xsi:type="dcterms:W3CDTF">2017-04-09T19:12:36Z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